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h1R3Ykv3p8XV6ncupj7Q83P8ULa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94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tile tx="0" ty="0" sx="100000" sy="100000" flip="none" algn="tl"/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body" idx="1"/>
          </p:nvPr>
        </p:nvSpPr>
        <p:spPr>
          <a:xfrm>
            <a:off x="179512" y="332656"/>
            <a:ext cx="2772000" cy="6192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85" name="Google Shape;85;p1"/>
          <p:cNvSpPr txBox="1"/>
          <p:nvPr/>
        </p:nvSpPr>
        <p:spPr>
          <a:xfrm>
            <a:off x="3203848" y="298851"/>
            <a:ext cx="2988989" cy="6398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uk-UA" sz="1300" b="1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КОНТАКТНА ІНФОРМАЦІЯ ДЛЯ ЗВЕРНЕНЬ, СКАРГ ТА ЗАЯВ</a:t>
            </a:r>
            <a:endParaRPr sz="1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</a:pPr>
            <a:r>
              <a:rPr lang="uk-UA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300" dirty="0"/>
          </a:p>
          <a:p>
            <a:pPr marL="0" marR="0" lvl="0" indent="0" algn="just" rtl="0">
              <a:lnSpc>
                <a:spcPct val="8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-UA" sz="13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Телефон довіри Національної  гвардії України </a:t>
            </a:r>
            <a:r>
              <a:rPr lang="uk-UA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(044) 226-22-52</a:t>
            </a:r>
            <a:endParaRPr sz="1300" dirty="0"/>
          </a:p>
          <a:p>
            <a:pPr marL="0" marR="0" lvl="0" indent="0" algn="just" rtl="0">
              <a:lnSpc>
                <a:spcPct val="8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-UA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300" dirty="0"/>
          </a:p>
          <a:p>
            <a:pPr marL="0" marR="0" lvl="0" indent="0" algn="just" rtl="0">
              <a:lnSpc>
                <a:spcPct val="8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-UA" sz="13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Національна «гаряча» лінія з попередження домашнього насильства, торгівлі людьми та ґендерної дискримінації</a:t>
            </a:r>
            <a:endParaRPr sz="1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8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-UA" sz="13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Громадська організація «Ла </a:t>
            </a:r>
            <a:r>
              <a:rPr lang="uk-UA" sz="13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Страда</a:t>
            </a:r>
            <a:r>
              <a:rPr lang="uk-UA" sz="13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»</a:t>
            </a:r>
            <a:endParaRPr sz="1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8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-UA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300" dirty="0"/>
          </a:p>
          <a:p>
            <a:pPr marL="0" marR="0" lvl="0" indent="0" algn="just" rtl="0">
              <a:lnSpc>
                <a:spcPct val="8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-UA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0800500335 (з мобільного або стаціонарного) або 116 123 (з мобільного)</a:t>
            </a:r>
            <a:endParaRPr sz="1300" dirty="0"/>
          </a:p>
          <a:p>
            <a:pPr marL="0" marR="0" lvl="0" indent="0" algn="just" rtl="0">
              <a:lnSpc>
                <a:spcPct val="8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-UA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300" dirty="0"/>
          </a:p>
          <a:p>
            <a:pPr marL="0" marR="0" lvl="0" indent="0" algn="just" rtl="0">
              <a:lnSpc>
                <a:spcPct val="8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uk-UA" sz="13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Національна дитяча «гаряча» лінія</a:t>
            </a:r>
            <a:endParaRPr sz="1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8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uk-UA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Наразі лінія працює у будні з 12:00 до 16:00 0800500225 (з мобільного або стаціонарного) або 116 111 (з мобільного).</a:t>
            </a:r>
            <a:endParaRPr sz="1300" dirty="0"/>
          </a:p>
          <a:p>
            <a:pPr marL="0" marR="0" lvl="0" indent="0" algn="just" rtl="0">
              <a:lnSpc>
                <a:spcPct val="8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-UA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300" dirty="0"/>
          </a:p>
          <a:p>
            <a:pPr marL="0" marR="0" lvl="0" indent="0" algn="just" rtl="0">
              <a:lnSpc>
                <a:spcPct val="8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-UA" sz="13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Національна безкоштовна гаряча лінія з питань протидії торгівлі людьми та консультування мігрантів</a:t>
            </a:r>
            <a:endParaRPr sz="1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8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-UA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Номери телефону – 527 (з мобільного) та 0800505501 (з мобільного або стаціонарного).</a:t>
            </a:r>
            <a:endParaRPr sz="1300" dirty="0"/>
          </a:p>
          <a:p>
            <a:pPr marL="0" marR="0" lvl="0" indent="0" algn="just" rtl="0">
              <a:lnSpc>
                <a:spcPct val="8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-UA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300" dirty="0"/>
          </a:p>
          <a:p>
            <a:pPr marL="0" marR="0" lvl="0" indent="0" algn="just" rtl="0">
              <a:lnSpc>
                <a:spcPct val="8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-UA" sz="13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Урядова «гаряча лінія»</a:t>
            </a:r>
            <a:endParaRPr sz="1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8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-UA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1545, Для громадян України, які перебувають за кордоном:</a:t>
            </a:r>
            <a:endParaRPr sz="13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80000"/>
              </a:lnSpc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-UA" sz="13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+38(044) 284-19-15 </a:t>
            </a:r>
            <a:endParaRPr sz="1300" dirty="0"/>
          </a:p>
          <a:p>
            <a:pPr marL="342900" marR="0" lvl="0" indent="-298450" algn="just" rtl="0">
              <a:lnSpc>
                <a:spcPct val="80000"/>
              </a:lnSpc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endParaRPr sz="7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6250360" y="1781199"/>
            <a:ext cx="2952328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165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192837" y="332655"/>
            <a:ext cx="2873184" cy="619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" descr="Щорічна акція &quot;16 днів проти насилля&quot; - КЗ &quot;Соколівська загальноосвітня  школа I-III ступенів ім. Отакара Яроша&quot; Зміївської районної ради  харківської області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67189" y="188640"/>
            <a:ext cx="2143166" cy="2143166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/>
          <p:nvPr/>
        </p:nvSpPr>
        <p:spPr>
          <a:xfrm>
            <a:off x="6084168" y="2474548"/>
            <a:ext cx="2808312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 b="1" i="1" u="none" strike="noStrike" cap="none" dirty="0">
                <a:solidFill>
                  <a:schemeClr val="dk1"/>
                </a:solidFill>
                <a:latin typeface="Batang"/>
                <a:ea typeface="Batang"/>
                <a:cs typeface="Batang"/>
                <a:sym typeface="Batang"/>
              </a:rPr>
              <a:t>«16 днів проти насильства»</a:t>
            </a:r>
            <a:endParaRPr sz="2800" b="1" i="1" u="none" strike="noStrike" cap="none" dirty="0">
              <a:solidFill>
                <a:schemeClr val="dk1"/>
              </a:solidFill>
              <a:latin typeface="Batang"/>
              <a:ea typeface="Batang"/>
              <a:cs typeface="Batang"/>
              <a:sym typeface="Batang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6301506" y="5811598"/>
            <a:ext cx="278133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 листопада – 10 грудня</a:t>
            </a:r>
            <a:endParaRPr sz="18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1" name="Google Shape;91;p1" descr="ДОПОМОГА ЖІНКАМ які постраждали від насильства » Васильківська районна  державна адміністрація Київської області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22244" y="4238174"/>
            <a:ext cx="2466975" cy="1259469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28054" y="4760238"/>
            <a:ext cx="2846387" cy="1937211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8">
            <a:alphaModFix/>
          </a:blip>
          <a:srcRect/>
          <a:stretch/>
        </p:blipFill>
        <p:spPr>
          <a:xfrm>
            <a:off x="211385" y="332655"/>
            <a:ext cx="2879725" cy="2264347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28054" y="2620289"/>
            <a:ext cx="2846387" cy="2139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tile tx="0" ty="0" sx="100000" sy="100000" flip="none" algn="tl"/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body" idx="1"/>
          </p:nvPr>
        </p:nvSpPr>
        <p:spPr>
          <a:xfrm>
            <a:off x="179512" y="332656"/>
            <a:ext cx="2772000" cy="6192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 цей день був оголошений Генеральною Асамблеєю ООН у 1999 році, але відзначатися він почав із 1981 року в пам’ять про трагічну загибель трьох сестер Мірабель, які були жорстоко вбиті під час диктатури домініканського правителя Рафаеля </a:t>
            </a:r>
            <a:r>
              <a:rPr lang="uk-UA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Трухільо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1960 році.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uk-UA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Цьогоріч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девіз кампанії «Розфарбуємо світ в помаранчевий колір: Покоління рівності виступає проти зґвалтувань». Головна мета кампанії – привернути увагу до чутливої теми гендерного насильства, а також об’єднати суспільство у боротьбі з ним.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 повідомляє МОЗ України, в Європі приблизно 25% жінок страждають від фізичного або сексуального насилля. Особи, які зазнали насильства, частіше мають порушення психічного здоров’я (депресивні стани, схильність до суїциду), проблеми пов’язані з сексуальним та репродуктивним здоров’ям, схильність до алкоголізму.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січня 2019 набули чинності зміни до законодавства щодо домашнього та сексуального насильства. Новий закон передбачає притягнення до кримінальної відповідальності особи, яка вчиняє домашнє насильство. Нещодавно у Києві було винесено перший вирок за цей злочин.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 dirty="0"/>
          </a:p>
        </p:txBody>
      </p:sp>
      <p:sp>
        <p:nvSpPr>
          <p:cNvPr id="100" name="Google Shape;100;p2"/>
          <p:cNvSpPr txBox="1">
            <a:spLocks noGrp="1"/>
          </p:cNvSpPr>
          <p:nvPr>
            <p:ph type="body" idx="2"/>
          </p:nvPr>
        </p:nvSpPr>
        <p:spPr>
          <a:xfrm>
            <a:off x="3131840" y="367703"/>
            <a:ext cx="2880320" cy="6192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</a:pPr>
            <a:r>
              <a:rPr lang="uk-UA" sz="1700" b="1" i="1" dirty="0"/>
              <a:t>      </a:t>
            </a:r>
            <a:r>
              <a:rPr lang="uk-UA" sz="1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завдання акції : </a:t>
            </a:r>
            <a:endParaRPr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Noto Sans Symbols"/>
              <a:buChar char="❖"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привернути увагу громадськості до актуальної для українського суспільства проблеми подолання насильства в сім’ї;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Noto Sans Symbols"/>
              <a:buChar char="❖"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 інформаційних кампаній з метою підвищення обізнаності населення України з питань попередження насильства в сім'ї, жорсткого поводження з дітьми, формування свідомості всіх верств населення  щодо нетерпимого ставлення до насильства;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Noto Sans Symbols"/>
              <a:buChar char="❖"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свідомості усіх верств населення щодо нетерпимого ставлення до насильства</a:t>
            </a:r>
            <a:r>
              <a:rPr lang="uk-UA" sz="1700" dirty="0"/>
              <a:t>.</a:t>
            </a:r>
            <a:endParaRPr dirty="0"/>
          </a:p>
          <a:p>
            <a:pPr marL="342900" lvl="0" indent="-234950" algn="just" rtl="0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None/>
            </a:pPr>
            <a:endParaRPr sz="1700" dirty="0"/>
          </a:p>
        </p:txBody>
      </p:sp>
      <p:sp>
        <p:nvSpPr>
          <p:cNvPr id="101" name="Google Shape;101;p2"/>
          <p:cNvSpPr txBox="1"/>
          <p:nvPr/>
        </p:nvSpPr>
        <p:spPr>
          <a:xfrm>
            <a:off x="6250360" y="1781199"/>
            <a:ext cx="2952328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165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" name="Google Shape;102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10116" y="368391"/>
            <a:ext cx="2873184" cy="619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"/>
          <p:cNvSpPr/>
          <p:nvPr/>
        </p:nvSpPr>
        <p:spPr>
          <a:xfrm>
            <a:off x="6192488" y="332656"/>
            <a:ext cx="2771400" cy="57553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Шістнадцяти денний період кампанії охоплює наступні важливі дати:</a:t>
            </a:r>
            <a:endParaRPr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solidFill>
                <a:schemeClr val="dk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25 листопада</a:t>
            </a:r>
            <a:r>
              <a:rPr lang="uk-UA" sz="1600" b="1" dirty="0">
                <a:solidFill>
                  <a:srgbClr val="FF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 </a:t>
            </a:r>
            <a:r>
              <a:rPr lang="uk-UA" sz="1600" b="1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– Міжнародний день боротьби з насильством щодо жінок.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1 грудня </a:t>
            </a:r>
            <a:r>
              <a:rPr lang="uk-UA" sz="1600" b="1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– Всесвітній  день боротьби зі СНІДом.</a:t>
            </a:r>
            <a:endParaRPr sz="1600" dirty="0">
              <a:solidFill>
                <a:schemeClr val="dk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2 грудня </a:t>
            </a:r>
            <a:r>
              <a:rPr lang="uk-UA" sz="1600" b="1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– Міжнародний день боротьби з рабством.</a:t>
            </a:r>
            <a:endParaRPr sz="1600" dirty="0">
              <a:solidFill>
                <a:schemeClr val="dk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3 грудня </a:t>
            </a:r>
            <a:r>
              <a:rPr lang="uk-UA" sz="1600" b="1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– Міжнародний день людей з обмеженими фізичними можливостями.</a:t>
            </a:r>
            <a:endParaRPr sz="1600" dirty="0">
              <a:solidFill>
                <a:schemeClr val="dk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5 грудня </a:t>
            </a:r>
            <a:r>
              <a:rPr lang="uk-UA" sz="1600" b="1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– Міжнародний день волонтера.</a:t>
            </a:r>
            <a:endParaRPr sz="1600" dirty="0">
              <a:solidFill>
                <a:schemeClr val="dk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6 грудня </a:t>
            </a:r>
            <a:r>
              <a:rPr lang="uk-UA" sz="1600" b="1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– Вшанування пам’яті студенток, розстріляних у Монреалі.</a:t>
            </a:r>
            <a:endParaRPr sz="1600" dirty="0">
              <a:solidFill>
                <a:schemeClr val="dk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9 грудня </a:t>
            </a:r>
            <a:r>
              <a:rPr lang="uk-UA" sz="1600" b="1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– Міжнародний день боротьби з корупцією.</a:t>
            </a:r>
            <a:endParaRPr sz="1600" dirty="0">
              <a:solidFill>
                <a:schemeClr val="dk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10 грудня </a:t>
            </a:r>
            <a:r>
              <a:rPr lang="uk-UA" sz="1600" b="1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– Міжнародний день прав людини.</a:t>
            </a:r>
            <a:endParaRPr sz="1600" dirty="0">
              <a:solidFill>
                <a:schemeClr val="dk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461</Words>
  <Application>Microsoft Office PowerPoint</Application>
  <PresentationFormat>Экран (4:3)</PresentationFormat>
  <Paragraphs>38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Batang</vt:lpstr>
      <vt:lpstr>Arial</vt:lpstr>
      <vt:lpstr>Calibri</vt:lpstr>
      <vt:lpstr>Noto Sans Symbols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Barbaris</dc:creator>
  <cp:lastModifiedBy>slenchik1986@gmail.com</cp:lastModifiedBy>
  <cp:revision>3</cp:revision>
  <cp:lastPrinted>2023-11-21T10:05:51Z</cp:lastPrinted>
  <dcterms:created xsi:type="dcterms:W3CDTF">2020-11-20T17:26:36Z</dcterms:created>
  <dcterms:modified xsi:type="dcterms:W3CDTF">2023-11-21T10:09:29Z</dcterms:modified>
</cp:coreProperties>
</file>